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92" r:id="rId2"/>
    <p:sldId id="291" r:id="rId3"/>
    <p:sldId id="279" r:id="rId4"/>
    <p:sldId id="290" r:id="rId5"/>
    <p:sldId id="287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7/14/2023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7/14/2023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7/14/2023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7/14/2023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EF0B5-1801-6C1C-2456-5E9B6FD6A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263E8-2B48-E1B3-4037-12EBD3BE4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6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DD31-A4C6-CBAC-A442-8B53D317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Seven Major Types of psalms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EAC9F-4EFF-DC31-6C55-BE7BF9A99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8613" y="1803401"/>
            <a:ext cx="8610600" cy="4470400"/>
          </a:xfrm>
        </p:spPr>
        <p:txBody>
          <a:bodyPr>
            <a:normAutofit/>
          </a:bodyPr>
          <a:lstStyle/>
          <a:p>
            <a:r>
              <a:rPr lang="en-US" sz="3200" dirty="0"/>
              <a:t>Lament Psalms</a:t>
            </a:r>
          </a:p>
          <a:p>
            <a:r>
              <a:rPr lang="en-US" sz="3200" dirty="0"/>
              <a:t>Thanksgiving Psalms</a:t>
            </a:r>
          </a:p>
          <a:p>
            <a:r>
              <a:rPr lang="en-US" sz="3200" dirty="0"/>
              <a:t>Enthronement Psalms</a:t>
            </a:r>
          </a:p>
          <a:p>
            <a:r>
              <a:rPr lang="en-US" sz="3200" dirty="0"/>
              <a:t>Pilgrimage Psalms</a:t>
            </a:r>
          </a:p>
          <a:p>
            <a:r>
              <a:rPr lang="en-US" sz="3200" dirty="0"/>
              <a:t>Royal Psalms</a:t>
            </a:r>
          </a:p>
          <a:p>
            <a:r>
              <a:rPr lang="en-US" sz="3200" dirty="0"/>
              <a:t>Wisdom Psalms</a:t>
            </a:r>
          </a:p>
          <a:p>
            <a:r>
              <a:rPr lang="en-US" sz="3200" dirty="0"/>
              <a:t>Imprecatory Psalms</a:t>
            </a:r>
          </a:p>
        </p:txBody>
      </p:sp>
    </p:spTree>
    <p:extLst>
      <p:ext uri="{BB962C8B-B14F-4D97-AF65-F5344CB8AC3E}">
        <p14:creationId xmlns:p14="http://schemas.microsoft.com/office/powerpoint/2010/main" val="4061160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/>
              <a:t>Imprecatory psalms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60412" y="4140200"/>
            <a:ext cx="10668000" cy="2147926"/>
          </a:xfrm>
        </p:spPr>
        <p:txBody>
          <a:bodyPr>
            <a:normAutofit fontScale="92500"/>
          </a:bodyPr>
          <a:lstStyle/>
          <a:p>
            <a:r>
              <a:rPr lang="en-US" dirty="0"/>
              <a:t>those that imprecate – invoke judgment, calamity or curses upon one's enemies or those perceived as the enemies of God.  An imprecation is a curse that invokes misfortune upon someone. Imprecatory psalms are those in which the author imprecates; that is, he calls down calamity, destruction, and God’s anger and judgment on His enemies.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7B74D-9AAF-8EBB-DA70-31E13C5854B7}"/>
              </a:ext>
            </a:extLst>
          </p:cNvPr>
          <p:cNvSpPr txBox="1"/>
          <p:nvPr/>
        </p:nvSpPr>
        <p:spPr>
          <a:xfrm>
            <a:off x="3122612" y="838200"/>
            <a:ext cx="624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Psalms 35, 69, 83, 88, 109, 137, 140 </a:t>
            </a:r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/>
          <a:lstStyle/>
          <a:p>
            <a:r>
              <a:rPr lang="en-US" sz="4800" dirty="0"/>
              <a:t>EXAMPLES OF IMPRECATORY PSALMS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371600"/>
            <a:ext cx="10360501" cy="4902201"/>
          </a:xfrm>
        </p:spPr>
        <p:txBody>
          <a:bodyPr>
            <a:normAutofit/>
          </a:bodyPr>
          <a:lstStyle/>
          <a:p>
            <a:r>
              <a:rPr lang="en-US" sz="4000" dirty="0"/>
              <a:t>Psalm 5:10 “Pronounce them guilty, O God!”</a:t>
            </a:r>
          </a:p>
          <a:p>
            <a:r>
              <a:rPr lang="en-US" sz="4000" dirty="0"/>
              <a:t>Psalm 17:13 “Deliver my life from the wicked with Your sword”</a:t>
            </a:r>
          </a:p>
          <a:p>
            <a:r>
              <a:rPr lang="en-US" sz="4000" dirty="0"/>
              <a:t>Psalm 79:6,7 “Pour out Your wrath on the nations” </a:t>
            </a:r>
          </a:p>
          <a:p>
            <a:r>
              <a:rPr lang="en-US" sz="4000" dirty="0"/>
              <a:t>Psalm 137:9 “Happy the one who takes and dashes Your little ones against the rock!”</a:t>
            </a:r>
          </a:p>
        </p:txBody>
      </p:sp>
    </p:spTree>
    <p:extLst>
      <p:ext uri="{BB962C8B-B14F-4D97-AF65-F5344CB8AC3E}">
        <p14:creationId xmlns:p14="http://schemas.microsoft.com/office/powerpoint/2010/main" val="2381423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Psalms not written out of vindictiveness or a need for personal vengeance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God’s Justice and protection on Hittites, Amorites, Philistines and Babylonians (subject of Psalm 137)</a:t>
            </a:r>
          </a:p>
          <a:p>
            <a:r>
              <a:rPr lang="en-US" sz="3200" dirty="0"/>
              <a:t>Authors sought vindication of God’s part as much as their own</a:t>
            </a:r>
          </a:p>
          <a:p>
            <a:r>
              <a:rPr lang="en-US" sz="3200" dirty="0"/>
              <a:t>IMPRECATORY PSALMS A SOURCE OF CONFUSION AMONG BELIEVERS AND A SUGER STICK AMONG OPPONENTS OF GOD</a:t>
            </a:r>
          </a:p>
          <a:p>
            <a:r>
              <a:rPr lang="en-US" sz="3200" dirty="0"/>
              <a:t>We find that crying out for judgment on the wicked is not out of harmony with the ethic of peace and mercy taught by Jesus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736600"/>
          </a:xfrm>
        </p:spPr>
        <p:txBody>
          <a:bodyPr/>
          <a:lstStyle/>
          <a:p>
            <a:r>
              <a:rPr lang="en-US" sz="4800" dirty="0"/>
              <a:t>A few samples of imprecation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524000"/>
            <a:ext cx="10360501" cy="4749801"/>
          </a:xfrm>
        </p:spPr>
        <p:txBody>
          <a:bodyPr>
            <a:normAutofit/>
          </a:bodyPr>
          <a:lstStyle/>
          <a:p>
            <a:r>
              <a:rPr lang="en-US" sz="4000" dirty="0"/>
              <a:t>Psalm 58:6-10 – drips with indignation at wicked and concludes with rejoicing at His vengeance</a:t>
            </a:r>
          </a:p>
          <a:p>
            <a:r>
              <a:rPr lang="en-US" sz="4000" dirty="0"/>
              <a:t>Psalm 59:12,13 – calls for God to consume David’s enemies</a:t>
            </a:r>
          </a:p>
          <a:p>
            <a:r>
              <a:rPr lang="en-US" sz="4000" dirty="0"/>
              <a:t>Psalm 109:6-20 – 20+ curses on David’s false accusers</a:t>
            </a:r>
          </a:p>
        </p:txBody>
      </p:sp>
    </p:spTree>
    <p:extLst>
      <p:ext uri="{BB962C8B-B14F-4D97-AF65-F5344CB8AC3E}">
        <p14:creationId xmlns:p14="http://schemas.microsoft.com/office/powerpoint/2010/main" val="388208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736600"/>
          </a:xfrm>
        </p:spPr>
        <p:txBody>
          <a:bodyPr/>
          <a:lstStyle/>
          <a:p>
            <a:r>
              <a:rPr lang="en-US" sz="4800" dirty="0"/>
              <a:t>THE COMPLAINT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524000"/>
            <a:ext cx="10360501" cy="4749801"/>
          </a:xfrm>
        </p:spPr>
        <p:txBody>
          <a:bodyPr>
            <a:normAutofit/>
          </a:bodyPr>
          <a:lstStyle/>
          <a:p>
            <a:r>
              <a:rPr lang="en-US" sz="4000" dirty="0"/>
              <a:t>Some argue these are proof of the human origin of the Bible while other argue they do not belong in the Bible</a:t>
            </a:r>
          </a:p>
          <a:p>
            <a:r>
              <a:rPr lang="en-US" sz="4000" dirty="0"/>
              <a:t>In essence – these critics have pitted the Old Testament against the New Testament</a:t>
            </a:r>
          </a:p>
          <a:p>
            <a:r>
              <a:rPr lang="en-US" sz="4000" dirty="0"/>
              <a:t>An overall view of these Psalms proves </a:t>
            </a:r>
            <a:r>
              <a:rPr lang="en-US" sz="4000" i="1" dirty="0"/>
              <a:t>NO</a:t>
            </a:r>
            <a:r>
              <a:rPr lang="en-US" sz="4000" dirty="0"/>
              <a:t> inconsistency exists</a:t>
            </a:r>
          </a:p>
        </p:txBody>
      </p:sp>
    </p:spTree>
    <p:extLst>
      <p:ext uri="{BB962C8B-B14F-4D97-AF65-F5344CB8AC3E}">
        <p14:creationId xmlns:p14="http://schemas.microsoft.com/office/powerpoint/2010/main" val="1217058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9"/>
            <a:ext cx="10360501" cy="736600"/>
          </a:xfrm>
        </p:spPr>
        <p:txBody>
          <a:bodyPr/>
          <a:lstStyle/>
          <a:p>
            <a:r>
              <a:rPr lang="en-US" sz="4800" dirty="0"/>
              <a:t>Their substance and tone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054601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These cry our for JUSTICE on EVIL DOERS</a:t>
            </a:r>
          </a:p>
          <a:p>
            <a:r>
              <a:rPr lang="en-US" sz="4000" dirty="0"/>
              <a:t>Psalm 58 – works of wickedness, violent, liars, poisonous</a:t>
            </a:r>
          </a:p>
          <a:p>
            <a:r>
              <a:rPr lang="en-US" sz="4000" dirty="0"/>
              <a:t>Psalm 59 – enemies who rose up against David, workers of iniquity, bloodthirsty men, lying in wait for his life</a:t>
            </a:r>
          </a:p>
          <a:p>
            <a:r>
              <a:rPr lang="en-US" sz="4000" dirty="0"/>
              <a:t>Psalm 109 – spoken lies and word of hatred against David, fought him without cause, returned evil for good and hatred for love</a:t>
            </a:r>
          </a:p>
          <a:p>
            <a:r>
              <a:rPr lang="en-US" sz="4000" dirty="0"/>
              <a:t>Psalm 137 – those who killed their loved ones and took them captive wanted them to sing for them</a:t>
            </a:r>
          </a:p>
        </p:txBody>
      </p:sp>
    </p:spTree>
    <p:extLst>
      <p:ext uri="{BB962C8B-B14F-4D97-AF65-F5344CB8AC3E}">
        <p14:creationId xmlns:p14="http://schemas.microsoft.com/office/powerpoint/2010/main" val="104023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9"/>
            <a:ext cx="10360501" cy="736600"/>
          </a:xfrm>
        </p:spPr>
        <p:txBody>
          <a:bodyPr/>
          <a:lstStyle/>
          <a:p>
            <a:r>
              <a:rPr lang="en-US" sz="4800" dirty="0"/>
              <a:t>What about apparent clash?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219200"/>
            <a:ext cx="10360501" cy="50546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Psalms appear frequently in the New Testament: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Psalm 6:8 --- Matthew 7:23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Psalm 109:8 --- Acts 1:20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Psalm 70:6 --- 2 Thessalonians 1:8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Psalm 69:22-25 --- Romans 11:9,10</a:t>
            </a:r>
          </a:p>
        </p:txBody>
      </p:sp>
    </p:spTree>
    <p:extLst>
      <p:ext uri="{BB962C8B-B14F-4D97-AF65-F5344CB8AC3E}">
        <p14:creationId xmlns:p14="http://schemas.microsoft.com/office/powerpoint/2010/main" val="217611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9"/>
            <a:ext cx="10360501" cy="736600"/>
          </a:xfrm>
        </p:spPr>
        <p:txBody>
          <a:bodyPr>
            <a:noAutofit/>
          </a:bodyPr>
          <a:lstStyle/>
          <a:p>
            <a:r>
              <a:rPr lang="en-US" sz="4000" dirty="0"/>
              <a:t>Calls for vindication throughout </a:t>
            </a:r>
            <a:r>
              <a:rPr lang="en-US" sz="4000" dirty="0" err="1"/>
              <a:t>n.t.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32514" y="1066800"/>
            <a:ext cx="10360501" cy="542290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Matthew 23:13-15 “Woe to you…”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Matthew 23:31-36 “How can you escape the condemnation of hell?”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Mark 12:9 “come and destroy the vinedressers”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Luke 18:6-8 “"I tell you that He will avenge them speedily”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2 Timothy 4:14 “May the Lord repay him according to his works”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Revelation 6:10 “How long, O Lord, holy and true, until You judge and avenge our blood”</a:t>
            </a:r>
          </a:p>
        </p:txBody>
      </p:sp>
    </p:spTree>
    <p:extLst>
      <p:ext uri="{BB962C8B-B14F-4D97-AF65-F5344CB8AC3E}">
        <p14:creationId xmlns:p14="http://schemas.microsoft.com/office/powerpoint/2010/main" val="142309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9"/>
            <a:ext cx="10360501" cy="736600"/>
          </a:xfrm>
        </p:spPr>
        <p:txBody>
          <a:bodyPr>
            <a:noAutofit/>
          </a:bodyPr>
          <a:lstStyle/>
          <a:p>
            <a:r>
              <a:rPr lang="en-US" sz="4000" dirty="0"/>
              <a:t>Both covenants prefer repentance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32514" y="1066800"/>
            <a:ext cx="10495898" cy="542290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Ezekial 18:23 “he should turn from his ways and live?”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Ezekiel 18:32 "says the Lord GOD. "Therefore turn and live!”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1 Timothy 2:4 “who desires all men to be saved and to come to the knowledge of the truth.”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2 Peter 3:9 “The Lord is not slack concerning His promise, as some count slackness, but is longsuffering toward us, not willing that any should perish but that all should come to repentance.”</a:t>
            </a:r>
          </a:p>
        </p:txBody>
      </p:sp>
    </p:spTree>
    <p:extLst>
      <p:ext uri="{BB962C8B-B14F-4D97-AF65-F5344CB8AC3E}">
        <p14:creationId xmlns:p14="http://schemas.microsoft.com/office/powerpoint/2010/main" val="1619020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207" end="3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charRg st="207" end="39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charRg st="207" end="39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charRg st="207" end="3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8"/>
            <a:ext cx="10360501" cy="1231901"/>
          </a:xfrm>
        </p:spPr>
        <p:txBody>
          <a:bodyPr>
            <a:noAutofit/>
          </a:bodyPr>
          <a:lstStyle/>
          <a:p>
            <a:r>
              <a:rPr lang="en-US" sz="4000" dirty="0"/>
              <a:t>What about dashing babies against stones?  Psalm 137:9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32514" y="1600200"/>
            <a:ext cx="10495898" cy="48895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1. Principle of Sowing and Reaping – Hosea 8:7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Galatians 6:7 “God is not mocked; for whatever a man sows, that he will also reap.”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Jeremiah 51:49-56 “the LORD is the God of recompense, He will surely repay.”</a:t>
            </a:r>
          </a:p>
        </p:txBody>
      </p:sp>
    </p:spTree>
    <p:extLst>
      <p:ext uri="{BB962C8B-B14F-4D97-AF65-F5344CB8AC3E}">
        <p14:creationId xmlns:p14="http://schemas.microsoft.com/office/powerpoint/2010/main" val="422010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8"/>
            <a:ext cx="10360501" cy="1231901"/>
          </a:xfrm>
        </p:spPr>
        <p:txBody>
          <a:bodyPr>
            <a:noAutofit/>
          </a:bodyPr>
          <a:lstStyle/>
          <a:p>
            <a:r>
              <a:rPr lang="en-US" sz="4000" dirty="0"/>
              <a:t>What about dashing babies against stones?  Psalm 137:9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32514" y="1600200"/>
            <a:ext cx="10495898" cy="48895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2. Could it be the bursting forth of a heart so tortured by the atrocious acts of its oppressors?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3. Could be describing the sentiments of the conquerors of Babylon, but not condoning?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4. Could be Hyperbole – common feature of Hebrew poetry</a:t>
            </a:r>
          </a:p>
        </p:txBody>
      </p:sp>
    </p:spTree>
    <p:extLst>
      <p:ext uri="{BB962C8B-B14F-4D97-AF65-F5344CB8AC3E}">
        <p14:creationId xmlns:p14="http://schemas.microsoft.com/office/powerpoint/2010/main" val="1645325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9"/>
            <a:ext cx="10360501" cy="927102"/>
          </a:xfrm>
        </p:spPr>
        <p:txBody>
          <a:bodyPr>
            <a:noAutofit/>
          </a:bodyPr>
          <a:lstStyle/>
          <a:p>
            <a:r>
              <a:rPr lang="en-US" sz="6000" dirty="0"/>
              <a:t>Leaving it in god’s hands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32514" y="1143002"/>
            <a:ext cx="10495898" cy="53467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Deuteronomy 32:35 “Vengeance is Mine, and recompense”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Deuteronomy 32:43 “He will avenge the blood of His servants”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Romans 12:19 “Beloved, do not avenge yourselves, but rather give place to wrath; for it is written, "Vengeance is Mine, I will repay," says the Lord.”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Romans 13:4 “ he is God's minister, an avenger to execute wrath on him who practices evil.”</a:t>
            </a:r>
          </a:p>
        </p:txBody>
      </p:sp>
    </p:spTree>
    <p:extLst>
      <p:ext uri="{BB962C8B-B14F-4D97-AF65-F5344CB8AC3E}">
        <p14:creationId xmlns:p14="http://schemas.microsoft.com/office/powerpoint/2010/main" val="3145605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215898"/>
            <a:ext cx="10360501" cy="2374902"/>
          </a:xfrm>
        </p:spPr>
        <p:txBody>
          <a:bodyPr>
            <a:noAutofit/>
          </a:bodyPr>
          <a:lstStyle/>
          <a:p>
            <a:pPr algn="ctr"/>
            <a:r>
              <a:rPr lang="en-US" sz="6100" dirty="0"/>
              <a:t>God gave humanity a way out of judgment in christ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32514" y="2895600"/>
            <a:ext cx="10495898" cy="35941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But those who refuse will be met with His just judgment – 2 Thessalonians 1:7-9</a:t>
            </a:r>
          </a:p>
          <a:p>
            <a:pPr>
              <a:lnSpc>
                <a:spcPct val="100000"/>
              </a:lnSpc>
            </a:pPr>
            <a:r>
              <a:rPr lang="en-US" sz="4000" dirty="0"/>
              <a:t>As surely as God is just and right to punish the wicked who refuse to repent, so His people are right to cry out for said justice</a:t>
            </a:r>
          </a:p>
        </p:txBody>
      </p:sp>
    </p:spTree>
    <p:extLst>
      <p:ext uri="{BB962C8B-B14F-4D97-AF65-F5344CB8AC3E}">
        <p14:creationId xmlns:p14="http://schemas.microsoft.com/office/powerpoint/2010/main" val="121698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99</TotalTime>
  <Words>867</Words>
  <Application>Microsoft Office PowerPoint</Application>
  <PresentationFormat>Custom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Cambria</vt:lpstr>
      <vt:lpstr>Red Radial 16x9</vt:lpstr>
      <vt:lpstr>PowerPoint Presentation</vt:lpstr>
      <vt:lpstr>Seven Major Types of psalms</vt:lpstr>
      <vt:lpstr>Imprecatory psalms</vt:lpstr>
      <vt:lpstr>EXAMPLES OF IMPRECATORY PSALMS</vt:lpstr>
      <vt:lpstr>Psalms not written out of vindictiveness or a need for personal vengeance</vt:lpstr>
      <vt:lpstr>A few samples of imprecation</vt:lpstr>
      <vt:lpstr>THE COMPLAINT</vt:lpstr>
      <vt:lpstr>Their substance and tone</vt:lpstr>
      <vt:lpstr>What about apparent clash?</vt:lpstr>
      <vt:lpstr>Calls for vindication throughout n.t.</vt:lpstr>
      <vt:lpstr>Both covenants prefer repentance</vt:lpstr>
      <vt:lpstr>What about dashing babies against stones?  Psalm 137:9</vt:lpstr>
      <vt:lpstr>What about dashing babies against stones?  Psalm 137:9</vt:lpstr>
      <vt:lpstr>Leaving it in god’s hands</vt:lpstr>
      <vt:lpstr>God gave humanity a way out of judgment in christ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17</cp:revision>
  <dcterms:created xsi:type="dcterms:W3CDTF">2023-07-14T22:55:17Z</dcterms:created>
  <dcterms:modified xsi:type="dcterms:W3CDTF">2023-07-15T00:35:13Z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